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3" r:id="rId6"/>
    <p:sldId id="264" r:id="rId7"/>
    <p:sldId id="265" r:id="rId8"/>
    <p:sldId id="268" r:id="rId9"/>
    <p:sldId id="270" r:id="rId10"/>
    <p:sldId id="267" r:id="rId11"/>
    <p:sldId id="272" r:id="rId12"/>
    <p:sldId id="273" r:id="rId13"/>
    <p:sldId id="274" r:id="rId14"/>
    <p:sldId id="275" r:id="rId15"/>
    <p:sldId id="277" r:id="rId16"/>
    <p:sldId id="278" r:id="rId17"/>
    <p:sldId id="279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0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93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2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41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2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82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51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92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8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AA54B-4A66-49F9-B7BD-EAD105A4EED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92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AA54B-4A66-49F9-B7BD-EAD105A4EED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B7CE4-36F3-4BA8-B424-BF64A1FB77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74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openxmlformats.org/officeDocument/2006/relationships/image" Target="../media/image64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Elegant optimization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48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>
          <a:xfrm>
            <a:off x="409543" y="5908112"/>
            <a:ext cx="11482809" cy="52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9564134" y="5775396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313079" y="6081766"/>
            <a:ext cx="739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27.01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1121071" y="5746284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813085" y="6065652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20.87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1421893" y="5755533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403483" y="5755533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5751814" y="5797950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480184" y="6095416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24.13</a:t>
            </a:r>
            <a:endParaRPr lang="en-US" sz="1400" dirty="0"/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5367486" y="5797950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060869" y="6324597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23.87</a:t>
            </a:r>
            <a:endParaRPr lang="en-US" sz="1400" dirty="0"/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5078324" y="5819370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755760" y="6100119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23.62</a:t>
            </a:r>
            <a:endParaRPr lang="en-US" sz="1400" dirty="0"/>
          </a:p>
        </p:txBody>
      </p:sp>
      <p:sp>
        <p:nvSpPr>
          <p:cNvPr id="56" name="Rectangle 55"/>
          <p:cNvSpPr/>
          <p:nvPr/>
        </p:nvSpPr>
        <p:spPr>
          <a:xfrm>
            <a:off x="1153257" y="6238432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21.09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403483" y="3804249"/>
            <a:ext cx="3271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Experimental setup - FBPWFA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301160" y="2613057"/>
            <a:ext cx="11482809" cy="524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1012688" y="2451229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704702" y="2770597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20.87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1313510" y="2460478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295100" y="2460478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5643431" y="250289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5371801" y="2800361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24.13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H="1" flipV="1">
            <a:off x="5226088" y="2503438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4952486" y="3029542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23.87</a:t>
            </a:r>
          </a:p>
        </p:txBody>
      </p:sp>
      <p:cxnSp>
        <p:nvCxnSpPr>
          <p:cNvPr id="72" name="Straight Connector 71"/>
          <p:cNvCxnSpPr/>
          <p:nvPr/>
        </p:nvCxnSpPr>
        <p:spPr>
          <a:xfrm flipH="1" flipV="1">
            <a:off x="4969941" y="252431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647377" y="2805064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23.62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044874" y="2943377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21.08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10186517" y="251859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95100" y="509194"/>
            <a:ext cx="25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Existing AWA beamline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1360479" y="4683491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/>
          <p:cNvSpPr/>
          <p:nvPr/>
        </p:nvSpPr>
        <p:spPr>
          <a:xfrm>
            <a:off x="1068287" y="4683491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1237652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945460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5345054" y="4738504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5016875" y="4737077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5670602" y="4737077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/>
        </p:nvSpPr>
        <p:spPr>
          <a:xfrm>
            <a:off x="5222227" y="1319463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/>
        </p:nvSpPr>
        <p:spPr>
          <a:xfrm>
            <a:off x="4894048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5547775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8224896" y="1319463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7896717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8550444" y="131803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/>
          <p:nvPr/>
        </p:nvCxnSpPr>
        <p:spPr>
          <a:xfrm flipH="1" flipV="1">
            <a:off x="8626372" y="2490074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8354742" y="2787540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26.69</a:t>
            </a:r>
          </a:p>
        </p:txBody>
      </p:sp>
      <p:cxnSp>
        <p:nvCxnSpPr>
          <p:cNvPr id="101" name="Straight Connector 100"/>
          <p:cNvCxnSpPr/>
          <p:nvPr/>
        </p:nvCxnSpPr>
        <p:spPr>
          <a:xfrm flipH="1" flipV="1">
            <a:off x="8279761" y="250289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7935427" y="3016721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26.34</a:t>
            </a:r>
          </a:p>
        </p:txBody>
      </p:sp>
      <p:cxnSp>
        <p:nvCxnSpPr>
          <p:cNvPr id="103" name="Straight Connector 102"/>
          <p:cNvCxnSpPr/>
          <p:nvPr/>
        </p:nvCxnSpPr>
        <p:spPr>
          <a:xfrm flipH="1" flipV="1">
            <a:off x="7952882" y="2511494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7630318" y="2792243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25.99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H="1" flipV="1">
            <a:off x="8697594" y="5753976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8347292" y="6038216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26.60</a:t>
            </a:r>
            <a:endParaRPr lang="en-US" sz="1400" dirty="0"/>
          </a:p>
        </p:txBody>
      </p:sp>
      <p:cxnSp>
        <p:nvCxnSpPr>
          <p:cNvPr id="107" name="Straight Connector 106"/>
          <p:cNvCxnSpPr/>
          <p:nvPr/>
        </p:nvCxnSpPr>
        <p:spPr>
          <a:xfrm flipH="1" flipV="1">
            <a:off x="8350983" y="5766797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8006649" y="6280623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26.34</a:t>
            </a:r>
          </a:p>
        </p:txBody>
      </p:sp>
      <p:cxnSp>
        <p:nvCxnSpPr>
          <p:cNvPr id="109" name="Straight Connector 108"/>
          <p:cNvCxnSpPr/>
          <p:nvPr/>
        </p:nvCxnSpPr>
        <p:spPr>
          <a:xfrm flipH="1" flipV="1">
            <a:off x="8024104" y="5775396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7701540" y="6056145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26.12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8319262" y="4763696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7991083" y="4762269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/>
          <p:cNvSpPr/>
          <p:nvPr/>
        </p:nvSpPr>
        <p:spPr>
          <a:xfrm>
            <a:off x="8644810" y="4762269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ounded Rectangle 113"/>
          <p:cNvSpPr/>
          <p:nvPr/>
        </p:nvSpPr>
        <p:spPr>
          <a:xfrm>
            <a:off x="6722246" y="1328014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/>
        </p:nvSpPr>
        <p:spPr>
          <a:xfrm>
            <a:off x="6769943" y="4752166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/>
          <p:nvPr/>
        </p:nvCxnSpPr>
        <p:spPr>
          <a:xfrm flipH="1" flipV="1">
            <a:off x="6797208" y="255263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494169" y="2275069"/>
            <a:ext cx="79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25.13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9212223" y="4772264"/>
            <a:ext cx="910023" cy="860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plasma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566567" y="4417901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535377" y="976216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cxnSp>
        <p:nvCxnSpPr>
          <p:cNvPr id="123" name="Straight Connector 122"/>
          <p:cNvCxnSpPr/>
          <p:nvPr/>
        </p:nvCxnSpPr>
        <p:spPr>
          <a:xfrm flipH="1" flipV="1">
            <a:off x="6817742" y="5797950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6546112" y="6095416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25.13</a:t>
            </a:r>
          </a:p>
        </p:txBody>
      </p:sp>
      <p:cxnSp>
        <p:nvCxnSpPr>
          <p:cNvPr id="127" name="Straight Connector 126"/>
          <p:cNvCxnSpPr/>
          <p:nvPr/>
        </p:nvCxnSpPr>
        <p:spPr>
          <a:xfrm flipH="1" flipV="1">
            <a:off x="10680722" y="5816088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10423072" y="6126840"/>
            <a:ext cx="61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27.31</a:t>
            </a:r>
            <a:endParaRPr lang="en-US" dirty="0"/>
          </a:p>
        </p:txBody>
      </p:sp>
      <p:sp>
        <p:nvSpPr>
          <p:cNvPr id="131" name="Rounded Rectangle 130"/>
          <p:cNvSpPr/>
          <p:nvPr/>
        </p:nvSpPr>
        <p:spPr>
          <a:xfrm>
            <a:off x="2858569" y="1346735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2671700" y="994937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cxnSp>
        <p:nvCxnSpPr>
          <p:cNvPr id="133" name="Straight Connector 132"/>
          <p:cNvCxnSpPr/>
          <p:nvPr/>
        </p:nvCxnSpPr>
        <p:spPr>
          <a:xfrm flipH="1" flipV="1">
            <a:off x="2912126" y="2498646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2609087" y="2221080"/>
            <a:ext cx="79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22.85</a:t>
            </a:r>
            <a:endParaRPr lang="en-US" dirty="0"/>
          </a:p>
        </p:txBody>
      </p:sp>
      <p:sp>
        <p:nvSpPr>
          <p:cNvPr id="138" name="Rounded Rectangle 137"/>
          <p:cNvSpPr/>
          <p:nvPr/>
        </p:nvSpPr>
        <p:spPr>
          <a:xfrm>
            <a:off x="2917240" y="4665957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2730371" y="4314159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cxnSp>
        <p:nvCxnSpPr>
          <p:cNvPr id="140" name="Straight Connector 139"/>
          <p:cNvCxnSpPr/>
          <p:nvPr/>
        </p:nvCxnSpPr>
        <p:spPr>
          <a:xfrm flipH="1" flipV="1">
            <a:off x="2970797" y="5817868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2667758" y="5540302"/>
            <a:ext cx="797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22.85</a:t>
            </a:r>
            <a:endParaRPr lang="en-US" dirty="0"/>
          </a:p>
        </p:txBody>
      </p:sp>
      <p:sp>
        <p:nvSpPr>
          <p:cNvPr id="142" name="Rounded Rectangle 141"/>
          <p:cNvSpPr/>
          <p:nvPr/>
        </p:nvSpPr>
        <p:spPr>
          <a:xfrm>
            <a:off x="10115826" y="1318035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/>
          <p:cNvSpPr txBox="1"/>
          <p:nvPr/>
        </p:nvSpPr>
        <p:spPr>
          <a:xfrm>
            <a:off x="9916382" y="2869160"/>
            <a:ext cx="61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27.3</a:t>
            </a:r>
            <a:endParaRPr lang="en-US" dirty="0"/>
          </a:p>
        </p:txBody>
      </p:sp>
      <p:sp>
        <p:nvSpPr>
          <p:cNvPr id="144" name="Rectangle 143"/>
          <p:cNvSpPr/>
          <p:nvPr/>
        </p:nvSpPr>
        <p:spPr>
          <a:xfrm>
            <a:off x="10534325" y="1318035"/>
            <a:ext cx="910023" cy="860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cube</a:t>
            </a:r>
          </a:p>
        </p:txBody>
      </p:sp>
      <p:cxnSp>
        <p:nvCxnSpPr>
          <p:cNvPr id="145" name="Straight Connector 144"/>
          <p:cNvCxnSpPr/>
          <p:nvPr/>
        </p:nvCxnSpPr>
        <p:spPr>
          <a:xfrm flipH="1" flipV="1">
            <a:off x="11016355" y="2518595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0733113" y="2896456"/>
            <a:ext cx="61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27.64</a:t>
            </a:r>
            <a:endParaRPr lang="en-US" dirty="0"/>
          </a:p>
        </p:txBody>
      </p:sp>
      <p:cxnSp>
        <p:nvCxnSpPr>
          <p:cNvPr id="147" name="Straight Connector 146"/>
          <p:cNvCxnSpPr/>
          <p:nvPr/>
        </p:nvCxnSpPr>
        <p:spPr>
          <a:xfrm flipH="1" flipV="1">
            <a:off x="11763922" y="2503969"/>
            <a:ext cx="8630" cy="305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>
            <a:off x="11701188" y="1310510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11453629" y="2869160"/>
            <a:ext cx="61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27.98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59190-D6F0-BBA8-3482-5266F71BDE9D}"/>
              </a:ext>
            </a:extLst>
          </p:cNvPr>
          <p:cNvSpPr txBox="1"/>
          <p:nvPr/>
        </p:nvSpPr>
        <p:spPr>
          <a:xfrm>
            <a:off x="9916382" y="951368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0B546F-CEBF-1BA9-63EA-0A7BC5072357}"/>
              </a:ext>
            </a:extLst>
          </p:cNvPr>
          <p:cNvSpPr txBox="1"/>
          <p:nvPr/>
        </p:nvSpPr>
        <p:spPr>
          <a:xfrm>
            <a:off x="11465356" y="982575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654BA2-67BA-C5A4-EAF8-1CD9F573082B}"/>
              </a:ext>
            </a:extLst>
          </p:cNvPr>
          <p:cNvSpPr/>
          <p:nvPr/>
        </p:nvSpPr>
        <p:spPr>
          <a:xfrm>
            <a:off x="10640074" y="4749772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17FF08-C58B-7140-9155-95F39EBB18A9}"/>
              </a:ext>
            </a:extLst>
          </p:cNvPr>
          <p:cNvSpPr/>
          <p:nvPr/>
        </p:nvSpPr>
        <p:spPr>
          <a:xfrm>
            <a:off x="10955872" y="4749772"/>
            <a:ext cx="122827" cy="860619"/>
          </a:xfrm>
          <a:prstGeom prst="round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C9122A4-5C23-48CB-BF57-D3DDA3B961E9}"/>
              </a:ext>
            </a:extLst>
          </p:cNvPr>
          <p:cNvSpPr/>
          <p:nvPr/>
        </p:nvSpPr>
        <p:spPr>
          <a:xfrm>
            <a:off x="10242953" y="4769656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5B9ABE3-5CC2-130E-1D07-1C805347AF9B}"/>
              </a:ext>
            </a:extLst>
          </p:cNvPr>
          <p:cNvSpPr/>
          <p:nvPr/>
        </p:nvSpPr>
        <p:spPr>
          <a:xfrm>
            <a:off x="11743862" y="4752164"/>
            <a:ext cx="122827" cy="86061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647274-8BB5-56F0-1960-E5547559B465}"/>
              </a:ext>
            </a:extLst>
          </p:cNvPr>
          <p:cNvSpPr txBox="1"/>
          <p:nvPr/>
        </p:nvSpPr>
        <p:spPr>
          <a:xfrm>
            <a:off x="11380466" y="4352816"/>
            <a:ext cx="97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42A7B-FCD7-A90A-A623-DE05E6BCBB14}"/>
              </a:ext>
            </a:extLst>
          </p:cNvPr>
          <p:cNvSpPr txBox="1"/>
          <p:nvPr/>
        </p:nvSpPr>
        <p:spPr>
          <a:xfrm>
            <a:off x="11130228" y="411910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DE5B5A-795E-82AE-2ED2-222F06438266}"/>
              </a:ext>
            </a:extLst>
          </p:cNvPr>
          <p:cNvSpPr/>
          <p:nvPr/>
        </p:nvSpPr>
        <p:spPr>
          <a:xfrm>
            <a:off x="7388" y="2789488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20.3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7367C-1AC2-D26D-33E3-A1837262CCA2}"/>
              </a:ext>
            </a:extLst>
          </p:cNvPr>
          <p:cNvSpPr txBox="1"/>
          <p:nvPr/>
        </p:nvSpPr>
        <p:spPr>
          <a:xfrm>
            <a:off x="125804" y="6432015"/>
            <a:ext cx="79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(in m)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CA8C5-BC3F-74F6-6EBA-DE2947B83CDE}"/>
              </a:ext>
            </a:extLst>
          </p:cNvPr>
          <p:cNvSpPr txBox="1"/>
          <p:nvPr/>
        </p:nvSpPr>
        <p:spPr>
          <a:xfrm>
            <a:off x="7388" y="3249742"/>
            <a:ext cx="6205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(in m)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59085E-BEDD-74F1-574E-44E8D5524668}"/>
              </a:ext>
            </a:extLst>
          </p:cNvPr>
          <p:cNvSpPr/>
          <p:nvPr/>
        </p:nvSpPr>
        <p:spPr>
          <a:xfrm>
            <a:off x="139848" y="5364625"/>
            <a:ext cx="503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20.3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D2D87F3-02CE-7B7A-53EA-EB49DF23F67B}"/>
              </a:ext>
            </a:extLst>
          </p:cNvPr>
          <p:cNvSpPr/>
          <p:nvPr/>
        </p:nvSpPr>
        <p:spPr>
          <a:xfrm>
            <a:off x="8970701" y="4750882"/>
            <a:ext cx="122827" cy="86061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0D25689-69E3-A7B5-0BFB-FB3BD20096C6}"/>
              </a:ext>
            </a:extLst>
          </p:cNvPr>
          <p:cNvSpPr/>
          <p:nvPr/>
        </p:nvSpPr>
        <p:spPr>
          <a:xfrm>
            <a:off x="11271671" y="4737077"/>
            <a:ext cx="122827" cy="86061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Left Brace 25"/>
          <p:cNvSpPr/>
          <p:nvPr/>
        </p:nvSpPr>
        <p:spPr>
          <a:xfrm rot="5400000">
            <a:off x="9713132" y="3108977"/>
            <a:ext cx="254117" cy="2477016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635002" y="3885320"/>
            <a:ext cx="221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Needs to be modified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997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Apertures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8514" y="1606364"/>
            <a:ext cx="6632275" cy="4997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6mm </a:t>
            </a:r>
            <a:r>
              <a:rPr lang="en-US" sz="2400" dirty="0"/>
              <a:t>diameter, 40 mm length</a:t>
            </a:r>
          </a:p>
          <a:p>
            <a:endParaRPr lang="en-US" sz="2400" dirty="0"/>
          </a:p>
          <a:p>
            <a:r>
              <a:rPr lang="en-US" sz="2400" dirty="0"/>
              <a:t>Removable if elliptical apertures are needed</a:t>
            </a:r>
          </a:p>
          <a:p>
            <a:pPr lvl="1"/>
            <a:r>
              <a:rPr lang="en-US" sz="2000" dirty="0"/>
              <a:t>This could further enhance vacuum capability</a:t>
            </a:r>
          </a:p>
          <a:p>
            <a:endParaRPr lang="en-US" sz="2400" dirty="0"/>
          </a:p>
          <a:p>
            <a:pPr marL="285750" indent="-285750"/>
            <a:r>
              <a:rPr lang="en-US" sz="2400" dirty="0"/>
              <a:t>Can be installed at three locations</a:t>
            </a:r>
          </a:p>
          <a:p>
            <a:pPr marL="742950" lvl="1" indent="-285750"/>
            <a:r>
              <a:rPr lang="en-US" sz="2000" dirty="0"/>
              <a:t>Exit of plasma chamber</a:t>
            </a:r>
          </a:p>
          <a:p>
            <a:pPr marL="742950" lvl="1" indent="-285750"/>
            <a:r>
              <a:rPr lang="en-US" sz="2000" dirty="0"/>
              <a:t>Entrance and exit of Ante chamber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998" y="5366365"/>
            <a:ext cx="9010650" cy="108585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3009900" y="4928215"/>
            <a:ext cx="0" cy="64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191500" y="4928215"/>
            <a:ext cx="0" cy="64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791575" y="4928215"/>
            <a:ext cx="0" cy="64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0E38369-CE06-149C-CDDE-36074DD1F0D7}"/>
              </a:ext>
            </a:extLst>
          </p:cNvPr>
          <p:cNvSpPr txBox="1"/>
          <p:nvPr/>
        </p:nvSpPr>
        <p:spPr>
          <a:xfrm>
            <a:off x="3005343" y="4777958"/>
            <a:ext cx="1864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mm with taper</a:t>
            </a:r>
          </a:p>
          <a:p>
            <a:r>
              <a:rPr lang="en-US" dirty="0"/>
              <a:t>3 cm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9D7D9-0186-15A6-5D60-521759C69A2C}"/>
              </a:ext>
            </a:extLst>
          </p:cNvPr>
          <p:cNvSpPr txBox="1"/>
          <p:nvPr/>
        </p:nvSpPr>
        <p:spPr>
          <a:xfrm>
            <a:off x="7788245" y="4270725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mm</a:t>
            </a:r>
          </a:p>
          <a:p>
            <a:r>
              <a:rPr lang="en-US" dirty="0"/>
              <a:t>4 cm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F5D0E-BD24-F692-1718-69DD08A5A747}"/>
              </a:ext>
            </a:extLst>
          </p:cNvPr>
          <p:cNvSpPr txBox="1"/>
          <p:nvPr/>
        </p:nvSpPr>
        <p:spPr>
          <a:xfrm>
            <a:off x="8458825" y="4283842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mm</a:t>
            </a:r>
          </a:p>
          <a:p>
            <a:r>
              <a:rPr lang="en-US" dirty="0"/>
              <a:t>4 cm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0B5F2D-2F03-7297-D198-32CE0E400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419" y="2284728"/>
            <a:ext cx="2642670" cy="20749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872" y="125696"/>
            <a:ext cx="2097703" cy="20072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0462" y="25886"/>
            <a:ext cx="1722846" cy="225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3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88900"/>
            <a:ext cx="10515600" cy="1325563"/>
          </a:xfrm>
        </p:spPr>
        <p:txBody>
          <a:bodyPr/>
          <a:lstStyle/>
          <a:p>
            <a:r>
              <a:rPr lang="en-US" dirty="0" err="1"/>
              <a:t>Molflow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943" y="151286"/>
            <a:ext cx="5998533" cy="5405437"/>
          </a:xfr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42901" y="1114910"/>
            <a:ext cx="5672336" cy="5667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Molflow</a:t>
            </a:r>
            <a:r>
              <a:rPr lang="en-US" sz="2400" dirty="0"/>
              <a:t> simulations show that using these apertures, we could get 1e-9 mbar at the Ante chamber</a:t>
            </a:r>
          </a:p>
          <a:p>
            <a:endParaRPr lang="en-US" sz="2400" dirty="0"/>
          </a:p>
          <a:p>
            <a:r>
              <a:rPr lang="en-US" sz="2400" dirty="0"/>
              <a:t>Does require 3 turbo 300 l/s pumps but this is before third aperture</a:t>
            </a:r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One of the sections could be tested at AWA before the beamline installation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21581" y="4638603"/>
            <a:ext cx="5514975" cy="2010226"/>
            <a:chOff x="421581" y="4112392"/>
            <a:chExt cx="5514975" cy="201022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581" y="4112392"/>
              <a:ext cx="5514975" cy="1714527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529968" y="4606504"/>
              <a:ext cx="4525113" cy="1516114"/>
              <a:chOff x="529968" y="4606504"/>
              <a:chExt cx="4525113" cy="1516114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V="1">
                <a:off x="828676" y="5686425"/>
                <a:ext cx="9524" cy="426682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V="1">
                <a:off x="4562476" y="5664775"/>
                <a:ext cx="9524" cy="426682"/>
              </a:xfrm>
              <a:prstGeom prst="straightConnector1">
                <a:avLst/>
              </a:prstGeom>
              <a:ln>
                <a:solidFill>
                  <a:srgbClr val="4E4E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H="1" flipV="1">
                <a:off x="5055079" y="5758259"/>
                <a:ext cx="2" cy="364359"/>
              </a:xfrm>
              <a:prstGeom prst="straightConnector1">
                <a:avLst/>
              </a:prstGeom>
              <a:ln>
                <a:solidFill>
                  <a:srgbClr val="FF002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Isosceles Triangle 20"/>
              <p:cNvSpPr/>
              <p:nvPr/>
            </p:nvSpPr>
            <p:spPr>
              <a:xfrm rot="10800000">
                <a:off x="1000664" y="4649637"/>
                <a:ext cx="181154" cy="17252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0800000">
                <a:off x="529968" y="4649637"/>
                <a:ext cx="181154" cy="17252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10800000">
                <a:off x="4741653" y="4606504"/>
                <a:ext cx="181154" cy="17252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3297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88900"/>
            <a:ext cx="10515600" cy="1325563"/>
          </a:xfrm>
        </p:spPr>
        <p:txBody>
          <a:bodyPr/>
          <a:lstStyle/>
          <a:p>
            <a:r>
              <a:rPr lang="en-US" dirty="0" err="1"/>
              <a:t>Molflow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943" y="151286"/>
            <a:ext cx="5998533" cy="5405437"/>
          </a:xfr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42901" y="1114910"/>
            <a:ext cx="5672336" cy="5667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Molflow</a:t>
            </a:r>
            <a:r>
              <a:rPr lang="en-US" sz="2400" dirty="0"/>
              <a:t> simulations show that using these apertures, we could get 1e-9 mbar at the Ante chamber</a:t>
            </a:r>
          </a:p>
          <a:p>
            <a:endParaRPr lang="en-US" sz="2400" dirty="0"/>
          </a:p>
          <a:p>
            <a:r>
              <a:rPr lang="en-US" sz="2400" dirty="0"/>
              <a:t>Does require 3 turbo 300 l/s pumps but this is before third aperture</a:t>
            </a:r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One of the sections could be tested at AWA before the beamline installation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421581" y="4638603"/>
            <a:ext cx="5514975" cy="2000715"/>
            <a:chOff x="421581" y="4112392"/>
            <a:chExt cx="5514975" cy="200071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581" y="4112392"/>
              <a:ext cx="5514975" cy="1714527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529968" y="4606504"/>
              <a:ext cx="4392839" cy="1506603"/>
              <a:chOff x="529968" y="4606504"/>
              <a:chExt cx="4392839" cy="1506603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V="1">
                <a:off x="828676" y="5686425"/>
                <a:ext cx="9524" cy="426682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Isosceles Triangle 20"/>
              <p:cNvSpPr/>
              <p:nvPr/>
            </p:nvSpPr>
            <p:spPr>
              <a:xfrm rot="10800000">
                <a:off x="1000664" y="4649637"/>
                <a:ext cx="181154" cy="17252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0800000">
                <a:off x="529968" y="4649637"/>
                <a:ext cx="181154" cy="17252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10800000">
                <a:off x="4741653" y="4606504"/>
                <a:ext cx="181154" cy="172528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5775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Scattering (Be window)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7504978" y="1122508"/>
                <a:ext cx="5175849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After splitting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= 100 um rad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=200, 2 um rad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=400, 40 um </a:t>
                </a:r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978" y="1122508"/>
                <a:ext cx="5175849" cy="1244187"/>
              </a:xfrm>
              <a:prstGeom prst="rect">
                <a:avLst/>
              </a:prstGeom>
              <a:blipFill>
                <a:blip r:embed="rId2"/>
                <a:stretch>
                  <a:fillRect l="-707" t="-2451" b="-5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61359" y="1144438"/>
                <a:ext cx="517584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Before splitting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= 100 um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=10 um rad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/>
                  <a:t>=500 um</a:t>
                </a:r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59" y="1144438"/>
                <a:ext cx="5175849" cy="1200329"/>
              </a:xfrm>
              <a:prstGeom prst="rect">
                <a:avLst/>
              </a:prstGeom>
              <a:blipFill>
                <a:blip r:embed="rId3"/>
                <a:stretch>
                  <a:fillRect l="-706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62" y="2569749"/>
            <a:ext cx="5651026" cy="4238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70" y="2470001"/>
            <a:ext cx="5612921" cy="420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5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Flat beam </a:t>
            </a:r>
            <a:r>
              <a:rPr lang="en-US" dirty="0" smtClean="0"/>
              <a:t>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672" y="1092380"/>
            <a:ext cx="6356230" cy="4351338"/>
          </a:xfrm>
        </p:spPr>
        <p:txBody>
          <a:bodyPr>
            <a:noAutofit/>
          </a:bodyPr>
          <a:lstStyle/>
          <a:p>
            <a:pPr lvl="1"/>
            <a:r>
              <a:rPr lang="en-US" sz="2000" dirty="0" smtClean="0"/>
              <a:t>Flat beam created (330:5 um rad) at AWA</a:t>
            </a:r>
          </a:p>
          <a:p>
            <a:pPr lvl="2"/>
            <a:r>
              <a:rPr lang="en-US" sz="1600" dirty="0" smtClean="0"/>
              <a:t>Need to learn OPAL to optimize matching solenoid</a:t>
            </a:r>
          </a:p>
          <a:p>
            <a:pPr lvl="1"/>
            <a:r>
              <a:rPr lang="en-US" sz="2000" dirty="0" err="1" smtClean="0"/>
              <a:t>Molflow</a:t>
            </a:r>
            <a:r>
              <a:rPr lang="en-US" sz="2000" dirty="0" smtClean="0"/>
              <a:t> sims (Finalize setup)</a:t>
            </a:r>
          </a:p>
          <a:p>
            <a:pPr lvl="2"/>
            <a:r>
              <a:rPr lang="en-US" sz="1600" dirty="0" smtClean="0"/>
              <a:t>Pietro has a pump, </a:t>
            </a:r>
            <a:r>
              <a:rPr lang="en-US" sz="1600" dirty="0" err="1" smtClean="0"/>
              <a:t>Phillipe</a:t>
            </a:r>
            <a:r>
              <a:rPr lang="en-US" sz="1600" dirty="0" smtClean="0"/>
              <a:t> could get a pump from APS</a:t>
            </a:r>
          </a:p>
          <a:p>
            <a:pPr lvl="2"/>
            <a:r>
              <a:rPr lang="en-US" sz="1600" dirty="0" smtClean="0"/>
              <a:t>Elliptical apertures</a:t>
            </a:r>
          </a:p>
          <a:p>
            <a:pPr lvl="1"/>
            <a:r>
              <a:rPr lang="en-US" sz="2000" dirty="0" smtClean="0"/>
              <a:t>Start AWA training (4 months)</a:t>
            </a:r>
          </a:p>
          <a:p>
            <a:pPr lvl="1"/>
            <a:r>
              <a:rPr lang="en-US" sz="2000" dirty="0" smtClean="0"/>
              <a:t>Work on diagnostics – Downstream of chamber</a:t>
            </a:r>
          </a:p>
          <a:p>
            <a:pPr lvl="1"/>
            <a:r>
              <a:rPr lang="en-US" sz="2000" dirty="0" smtClean="0"/>
              <a:t>Theory</a:t>
            </a:r>
          </a:p>
          <a:p>
            <a:pPr lvl="2"/>
            <a:r>
              <a:rPr lang="en-US" sz="1800" dirty="0" smtClean="0"/>
              <a:t>Propagation needs to be completed for paper</a:t>
            </a:r>
          </a:p>
          <a:p>
            <a:pPr lvl="2"/>
            <a:r>
              <a:rPr lang="en-US" sz="1800" dirty="0" smtClean="0"/>
              <a:t>Finite confocal elliptical sheath (</a:t>
            </a:r>
            <a:r>
              <a:rPr lang="en-US" sz="1800" dirty="0" err="1" smtClean="0"/>
              <a:t>Yunbo</a:t>
            </a:r>
            <a:r>
              <a:rPr lang="en-US" sz="1800" dirty="0" smtClean="0"/>
              <a:t>)</a:t>
            </a:r>
          </a:p>
          <a:p>
            <a:pPr lvl="1"/>
            <a:r>
              <a:rPr lang="en-US" sz="2000" dirty="0" smtClean="0"/>
              <a:t>Theory</a:t>
            </a:r>
          </a:p>
          <a:p>
            <a:pPr lvl="2"/>
            <a:r>
              <a:rPr lang="en-US" sz="1800" dirty="0" smtClean="0"/>
              <a:t>Interest shown by DESY as they have an asymmetric emittance ratio (2:1)</a:t>
            </a:r>
          </a:p>
          <a:p>
            <a:pPr lvl="2"/>
            <a:r>
              <a:rPr lang="en-US" sz="1800" dirty="0" smtClean="0"/>
              <a:t>Asymmetric drivers used in many collider talks</a:t>
            </a:r>
            <a:endParaRPr lang="en-US" sz="2800" dirty="0" smtClean="0"/>
          </a:p>
          <a:p>
            <a:pPr lvl="3"/>
            <a:r>
              <a:rPr lang="en-US" sz="1600" dirty="0" smtClean="0"/>
              <a:t>Special interest in ion motion and how it focuses witness</a:t>
            </a:r>
          </a:p>
          <a:p>
            <a:pPr lvl="3"/>
            <a:r>
              <a:rPr lang="en-US" sz="1600" dirty="0" smtClean="0"/>
              <a:t>No talk off </a:t>
            </a:r>
            <a:r>
              <a:rPr lang="en-US" sz="1600" dirty="0" err="1" smtClean="0"/>
              <a:t>ellipticity</a:t>
            </a:r>
            <a:r>
              <a:rPr lang="en-US" sz="1600" dirty="0" smtClean="0"/>
              <a:t> of bubble</a:t>
            </a:r>
          </a:p>
        </p:txBody>
      </p:sp>
    </p:spTree>
    <p:extLst>
      <p:ext uri="{BB962C8B-B14F-4D97-AF65-F5344CB8AC3E}">
        <p14:creationId xmlns:p14="http://schemas.microsoft.com/office/powerpoint/2010/main" val="404362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55A75C5A-6C35-615B-6FCD-214210F45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880" y="3714890"/>
            <a:ext cx="4190813" cy="314311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1FA2EBD-97BC-A257-8A43-1A0EC1E664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17" r="16574"/>
          <a:stretch/>
        </p:blipFill>
        <p:spPr>
          <a:xfrm rot="5400000" flipH="1">
            <a:off x="10523285" y="2455902"/>
            <a:ext cx="654906" cy="2309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374561-3023-663D-5C9C-CCACC06B1B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8714"/>
                <a:ext cx="10515600" cy="1180480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0E6199"/>
                    </a:solidFill>
                  </a:rPr>
                  <a:t>First runs - Magnetized beam (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rgbClr val="0E61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>
                    <a:solidFill>
                      <a:srgbClr val="0E6199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B374561-3023-663D-5C9C-CCACC06B1B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8714"/>
                <a:ext cx="10515600" cy="1180480"/>
              </a:xfrm>
              <a:blipFill>
                <a:blip r:embed="rId4"/>
                <a:stretch>
                  <a:fillRect l="-2413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EAE36A-28AB-E499-6805-B141E28E77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055" y="1027906"/>
                <a:ext cx="7278243" cy="57170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Beam parameters – 1 </a:t>
                </a:r>
                <a:r>
                  <a:rPr lang="en-US" dirty="0" err="1"/>
                  <a:t>nC</a:t>
                </a:r>
                <a:r>
                  <a:rPr lang="en-US" dirty="0"/>
                  <a:t>, 45 MeV</a:t>
                </a:r>
              </a:p>
              <a:p>
                <a:r>
                  <a:rPr lang="en-US" dirty="0"/>
                  <a:t>Canonical angular momentum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Inside solenoid at photocathode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This is converted to mechanical angular momentum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Magnetization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sz="2400" dirty="0"/>
                  <a:t>The effective emittance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𝑒𝑓𝑓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≡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US" sz="2400" b="0" dirty="0">
                  <a:latin typeface="Cambria Math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9EAE36A-28AB-E499-6805-B141E28E7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5" y="1027906"/>
                <a:ext cx="7278243" cy="5717001"/>
              </a:xfrm>
              <a:prstGeom prst="rect">
                <a:avLst/>
              </a:prstGeom>
              <a:blipFill>
                <a:blip r:embed="rId5"/>
                <a:stretch>
                  <a:fillRect l="-1394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C2A931A9-FE78-919D-2975-7F3FAA41AAAD}"/>
              </a:ext>
            </a:extLst>
          </p:cNvPr>
          <p:cNvGrpSpPr/>
          <p:nvPr/>
        </p:nvGrpSpPr>
        <p:grpSpPr>
          <a:xfrm>
            <a:off x="6906961" y="51024"/>
            <a:ext cx="5007823" cy="3661893"/>
            <a:chOff x="7441691" y="521098"/>
            <a:chExt cx="5007823" cy="366189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AADFA32-2363-1C5E-7CE1-4265A04CA6F8}"/>
                </a:ext>
              </a:extLst>
            </p:cNvPr>
            <p:cNvGrpSpPr/>
            <p:nvPr/>
          </p:nvGrpSpPr>
          <p:grpSpPr>
            <a:xfrm>
              <a:off x="7441691" y="1027906"/>
              <a:ext cx="5007823" cy="3155085"/>
              <a:chOff x="6925690" y="941430"/>
              <a:chExt cx="5007823" cy="315508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7AFBB8E-481B-C2F4-42A7-5CCB989D8C99}"/>
                  </a:ext>
                </a:extLst>
              </p:cNvPr>
              <p:cNvSpPr/>
              <p:nvPr/>
            </p:nvSpPr>
            <p:spPr>
              <a:xfrm>
                <a:off x="9917884" y="3965379"/>
                <a:ext cx="1991614" cy="45719"/>
              </a:xfrm>
              <a:prstGeom prst="rect">
                <a:avLst/>
              </a:prstGeom>
              <a:noFill/>
              <a:ln w="6350">
                <a:solidFill>
                  <a:srgbClr val="FF0000">
                    <a:alpha val="56000"/>
                  </a:srgbClr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B0DDF33-FC85-1616-CC57-AC43D4349D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445094" y="3792012"/>
                <a:ext cx="488419" cy="203640"/>
              </a:xfrm>
              <a:prstGeom prst="straightConnector1">
                <a:avLst/>
              </a:prstGeom>
              <a:ln>
                <a:solidFill>
                  <a:srgbClr val="FF0000">
                    <a:alpha val="56000"/>
                  </a:srgb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Picture 42" descr="A black line in a circle&#10;&#10;Description automatically generated">
                <a:extLst>
                  <a:ext uri="{FF2B5EF4-FFF2-40B4-BE49-F238E27FC236}">
                    <a16:creationId xmlns:a16="http://schemas.microsoft.com/office/drawing/2014/main" id="{90868D5E-AF3F-4798-B3A9-860E0702B7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83" t="3915" r="36503"/>
              <a:stretch/>
            </p:blipFill>
            <p:spPr>
              <a:xfrm>
                <a:off x="7894832" y="2511191"/>
                <a:ext cx="1555845" cy="1585324"/>
              </a:xfrm>
              <a:prstGeom prst="rect">
                <a:avLst/>
              </a:prstGeom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2D8C4DB-E7DA-238F-38ED-13754CE8C06A}"/>
                  </a:ext>
                </a:extLst>
              </p:cNvPr>
              <p:cNvGrpSpPr/>
              <p:nvPr/>
            </p:nvGrpSpPr>
            <p:grpSpPr>
              <a:xfrm>
                <a:off x="8074985" y="941430"/>
                <a:ext cx="1404690" cy="1155367"/>
                <a:chOff x="5774032" y="4644932"/>
                <a:chExt cx="1404690" cy="1155367"/>
              </a:xfrm>
            </p:grpSpPr>
            <p:pic>
              <p:nvPicPr>
                <p:cNvPr id="30" name="Picture 29" descr="A black line in a circle&#10;&#10;Description automatically generated">
                  <a:extLst>
                    <a:ext uri="{FF2B5EF4-FFF2-40B4-BE49-F238E27FC236}">
                      <a16:creationId xmlns:a16="http://schemas.microsoft.com/office/drawing/2014/main" id="{15641C51-04D2-7451-6D19-F39F2B6E86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2" t="18305" r="76477" b="11668"/>
                <a:stretch/>
              </p:blipFill>
              <p:spPr>
                <a:xfrm>
                  <a:off x="5774032" y="4644932"/>
                  <a:ext cx="1288103" cy="1155367"/>
                </a:xfrm>
                <a:prstGeom prst="rect">
                  <a:avLst/>
                </a:prstGeom>
              </p:spPr>
            </p:pic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7F6D4E5-CC3A-3C47-6217-0FDD9BF51D3C}"/>
                    </a:ext>
                  </a:extLst>
                </p:cNvPr>
                <p:cNvSpPr/>
                <p:nvPr/>
              </p:nvSpPr>
              <p:spPr>
                <a:xfrm>
                  <a:off x="6933063" y="5222615"/>
                  <a:ext cx="245659" cy="1115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EC59D45-27B5-6F14-9DF0-3D0F26EC1285}"/>
                  </a:ext>
                </a:extLst>
              </p:cNvPr>
              <p:cNvSpPr txBox="1"/>
              <p:nvPr/>
            </p:nvSpPr>
            <p:spPr>
              <a:xfrm>
                <a:off x="7154442" y="1339744"/>
                <a:ext cx="9350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Screen1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F5699E-0D66-0D42-C241-715F129CE43E}"/>
                  </a:ext>
                </a:extLst>
              </p:cNvPr>
              <p:cNvSpPr txBox="1"/>
              <p:nvPr/>
            </p:nvSpPr>
            <p:spPr>
              <a:xfrm>
                <a:off x="6925690" y="3080361"/>
                <a:ext cx="9350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Screen2</a:t>
                </a: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11CDA0C-A89C-15B6-687C-798272A271BF}"/>
                </a:ext>
              </a:extLst>
            </p:cNvPr>
            <p:cNvCxnSpPr>
              <a:cxnSpLocks/>
            </p:cNvCxnSpPr>
            <p:nvPr/>
          </p:nvCxnSpPr>
          <p:spPr>
            <a:xfrm>
              <a:off x="9219276" y="2111958"/>
              <a:ext cx="0" cy="617594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885A42-1BEC-9F84-42F4-C1046E0394FA}"/>
                </a:ext>
              </a:extLst>
            </p:cNvPr>
            <p:cNvSpPr txBox="1"/>
            <p:nvPr/>
          </p:nvSpPr>
          <p:spPr>
            <a:xfrm>
              <a:off x="8590986" y="2183273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Drift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CD6FFA5-BA44-54B4-CCB7-4F0E5AD5D88C}"/>
                </a:ext>
              </a:extLst>
            </p:cNvPr>
            <p:cNvSpPr txBox="1"/>
            <p:nvPr/>
          </p:nvSpPr>
          <p:spPr>
            <a:xfrm>
              <a:off x="9219276" y="2185179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6DD9FDD-2EB9-AC66-8D1D-1AC0E1492C26}"/>
                </a:ext>
              </a:extLst>
            </p:cNvPr>
            <p:cNvSpPr txBox="1"/>
            <p:nvPr/>
          </p:nvSpPr>
          <p:spPr>
            <a:xfrm>
              <a:off x="10072675" y="521098"/>
              <a:ext cx="2299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CAM dominated beam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6DA90142-9064-24AE-D09E-C540EFBC99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8212" y="422329"/>
            <a:ext cx="1222868" cy="119507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652994E-DC0E-B5DC-7587-C813A5A2C8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51135" y="1603588"/>
            <a:ext cx="1683965" cy="1675503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A3AB63-A52C-B278-4F0D-9F69FAD1E88A}"/>
              </a:ext>
            </a:extLst>
          </p:cNvPr>
          <p:cNvCxnSpPr/>
          <p:nvPr/>
        </p:nvCxnSpPr>
        <p:spPr>
          <a:xfrm flipV="1">
            <a:off x="9740373" y="3429000"/>
            <a:ext cx="2150396" cy="411480"/>
          </a:xfrm>
          <a:prstGeom prst="line">
            <a:avLst/>
          </a:prstGeom>
          <a:ln w="12700">
            <a:solidFill>
              <a:schemeClr val="bg1">
                <a:alpha val="53077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796D75DB-0173-0C61-1BA3-920D0F965D3F}"/>
              </a:ext>
            </a:extLst>
          </p:cNvPr>
          <p:cNvSpPr txBox="1"/>
          <p:nvPr/>
        </p:nvSpPr>
        <p:spPr>
          <a:xfrm>
            <a:off x="4290781" y="6446976"/>
            <a:ext cx="241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E6199"/>
                </a:solidFill>
              </a:rPr>
              <a:t>Uncorrelated emittance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7F65336-6EDA-7294-378C-408B647953C6}"/>
              </a:ext>
            </a:extLst>
          </p:cNvPr>
          <p:cNvCxnSpPr>
            <a:cxnSpLocks/>
          </p:cNvCxnSpPr>
          <p:nvPr/>
        </p:nvCxnSpPr>
        <p:spPr>
          <a:xfrm flipV="1">
            <a:off x="5257800" y="6334539"/>
            <a:ext cx="70582" cy="14541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73DA842D-032B-FAB8-1676-08A6254BC301}"/>
              </a:ext>
            </a:extLst>
          </p:cNvPr>
          <p:cNvSpPr/>
          <p:nvPr/>
        </p:nvSpPr>
        <p:spPr>
          <a:xfrm>
            <a:off x="10349948" y="4200939"/>
            <a:ext cx="337606" cy="437322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F48C5AB0-AA3A-624B-F7F5-915BE9CDDA16}"/>
              </a:ext>
            </a:extLst>
          </p:cNvPr>
          <p:cNvCxnSpPr>
            <a:cxnSpLocks/>
          </p:cNvCxnSpPr>
          <p:nvPr/>
        </p:nvCxnSpPr>
        <p:spPr>
          <a:xfrm flipV="1">
            <a:off x="10740335" y="4025335"/>
            <a:ext cx="444500" cy="381721"/>
          </a:xfrm>
          <a:prstGeom prst="bentConnector3">
            <a:avLst>
              <a:gd name="adj1" fmla="val 1006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AF66057-C250-C800-297A-8DA4E5067405}"/>
              </a:ext>
            </a:extLst>
          </p:cNvPr>
          <p:cNvSpPr txBox="1"/>
          <p:nvPr/>
        </p:nvSpPr>
        <p:spPr>
          <a:xfrm>
            <a:off x="6297659" y="1813460"/>
            <a:ext cx="2416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6199"/>
                </a:solidFill>
              </a:rPr>
              <a:t>Y. Sun et al, </a:t>
            </a:r>
          </a:p>
          <a:p>
            <a:r>
              <a:rPr lang="en-US" dirty="0">
                <a:solidFill>
                  <a:srgbClr val="0E6199"/>
                </a:solidFill>
              </a:rPr>
              <a:t>PRSTAB (2004)</a:t>
            </a:r>
          </a:p>
        </p:txBody>
      </p:sp>
    </p:spTree>
    <p:extLst>
      <p:ext uri="{BB962C8B-B14F-4D97-AF65-F5344CB8AC3E}">
        <p14:creationId xmlns:p14="http://schemas.microsoft.com/office/powerpoint/2010/main" val="445356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EDDA-11A4-1987-12FF-FAE596519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24" y="18255"/>
            <a:ext cx="10965976" cy="1325563"/>
          </a:xfrm>
        </p:spPr>
        <p:txBody>
          <a:bodyPr/>
          <a:lstStyle/>
          <a:p>
            <a:r>
              <a:rPr lang="en-US" dirty="0">
                <a:solidFill>
                  <a:srgbClr val="0E6199"/>
                </a:solidFill>
              </a:rPr>
              <a:t>First runs - Round-to-Flat beam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751F5-7EC9-2CC8-C735-9442194632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818"/>
                <a:ext cx="10515600" cy="4826830"/>
              </a:xfrm>
            </p:spPr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The round to flat beam transformation is done using a set of three skew quadrupoles to remove the angular momentum of the beam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This splits the emittance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𝑒𝑓𝑓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charset="0"/>
                      </a:rPr>
                      <m:t>≃2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𝑒𝑓𝑓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i="1">
                        <a:latin typeface="Cambria Math" charset="0"/>
                      </a:rPr>
                      <m:t>≃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𝑒𝑓𝑓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E751F5-7EC9-2CC8-C735-9442194632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818"/>
                <a:ext cx="10515600" cy="4826830"/>
              </a:xfrm>
              <a:blipFill>
                <a:blip r:embed="rId2"/>
                <a:stretch>
                  <a:fillRect l="-1086" t="-2100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BBA2DECD-BA97-85E4-101F-96FD71401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12" y="3796483"/>
            <a:ext cx="3390023" cy="2542517"/>
          </a:xfrm>
          <a:prstGeom prst="rect">
            <a:avLst/>
          </a:prstGeom>
        </p:spPr>
      </p:pic>
      <p:sp>
        <p:nvSpPr>
          <p:cNvPr id="22" name="Diamond 21">
            <a:extLst>
              <a:ext uri="{FF2B5EF4-FFF2-40B4-BE49-F238E27FC236}">
                <a16:creationId xmlns:a16="http://schemas.microsoft.com/office/drawing/2014/main" id="{9EDF6D29-2129-DC6D-9DDB-8B78FEC4BAD9}"/>
              </a:ext>
            </a:extLst>
          </p:cNvPr>
          <p:cNvSpPr/>
          <p:nvPr/>
        </p:nvSpPr>
        <p:spPr>
          <a:xfrm rot="1208395">
            <a:off x="5437380" y="4780360"/>
            <a:ext cx="342900" cy="108585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30293898-8A18-EA55-F45B-5394E6CE94BB}"/>
              </a:ext>
            </a:extLst>
          </p:cNvPr>
          <p:cNvSpPr/>
          <p:nvPr/>
        </p:nvSpPr>
        <p:spPr>
          <a:xfrm rot="1208395">
            <a:off x="6215137" y="4777558"/>
            <a:ext cx="342900" cy="108585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iamond 23">
            <a:extLst>
              <a:ext uri="{FF2B5EF4-FFF2-40B4-BE49-F238E27FC236}">
                <a16:creationId xmlns:a16="http://schemas.microsoft.com/office/drawing/2014/main" id="{F3924AB6-1224-F82A-4B25-8EAA80F0ED04}"/>
              </a:ext>
            </a:extLst>
          </p:cNvPr>
          <p:cNvSpPr/>
          <p:nvPr/>
        </p:nvSpPr>
        <p:spPr>
          <a:xfrm rot="1208395">
            <a:off x="7506636" y="4809885"/>
            <a:ext cx="342900" cy="1085850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E31C0C-8883-BC42-25A2-120558C2281D}"/>
              </a:ext>
            </a:extLst>
          </p:cNvPr>
          <p:cNvSpPr txBox="1"/>
          <p:nvPr/>
        </p:nvSpPr>
        <p:spPr>
          <a:xfrm>
            <a:off x="5327343" y="445663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DD540F-B5E2-BB58-43A9-BD02F94DF97B}"/>
              </a:ext>
            </a:extLst>
          </p:cNvPr>
          <p:cNvSpPr txBox="1"/>
          <p:nvPr/>
        </p:nvSpPr>
        <p:spPr>
          <a:xfrm>
            <a:off x="6105100" y="443477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168F41-73A3-D92C-4B66-9D2A5A675ADD}"/>
              </a:ext>
            </a:extLst>
          </p:cNvPr>
          <p:cNvSpPr txBox="1"/>
          <p:nvPr/>
        </p:nvSpPr>
        <p:spPr>
          <a:xfrm>
            <a:off x="7438625" y="4456629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SQ3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1F791E5-1CB7-161C-5F31-6BA3C04EC48C}"/>
              </a:ext>
            </a:extLst>
          </p:cNvPr>
          <p:cNvCxnSpPr>
            <a:cxnSpLocks/>
          </p:cNvCxnSpPr>
          <p:nvPr/>
        </p:nvCxnSpPr>
        <p:spPr>
          <a:xfrm>
            <a:off x="5025315" y="5275658"/>
            <a:ext cx="33900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BBDE21-CCC1-0630-8E19-4CAEE4A235EB}"/>
              </a:ext>
            </a:extLst>
          </p:cNvPr>
          <p:cNvCxnSpPr>
            <a:cxnSpLocks/>
          </p:cNvCxnSpPr>
          <p:nvPr/>
        </p:nvCxnSpPr>
        <p:spPr>
          <a:xfrm>
            <a:off x="4375382" y="5089089"/>
            <a:ext cx="885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388EBCE-7F2A-E846-73EB-A1CFE42060F2}"/>
              </a:ext>
            </a:extLst>
          </p:cNvPr>
          <p:cNvSpPr txBox="1"/>
          <p:nvPr/>
        </p:nvSpPr>
        <p:spPr>
          <a:xfrm>
            <a:off x="5184999" y="6043846"/>
            <a:ext cx="2089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Skew quadrupoles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3335B3E-3DE7-2F98-21B1-0B37F86DA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12" y="2234286"/>
            <a:ext cx="3609288" cy="22664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1C6B43A-4072-50B2-F0E7-2581CF942C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56" t="11731" r="9373"/>
          <a:stretch/>
        </p:blipFill>
        <p:spPr>
          <a:xfrm>
            <a:off x="8781407" y="4045985"/>
            <a:ext cx="2820023" cy="226644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CA14687-3B67-778E-4B63-97B5B4FD2365}"/>
              </a:ext>
            </a:extLst>
          </p:cNvPr>
          <p:cNvSpPr txBox="1"/>
          <p:nvPr/>
        </p:nvSpPr>
        <p:spPr>
          <a:xfrm>
            <a:off x="9251476" y="2907266"/>
            <a:ext cx="1594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E6199"/>
                </a:solidFill>
              </a:rPr>
              <a:t>T. Xu et al,</a:t>
            </a:r>
          </a:p>
          <a:p>
            <a:r>
              <a:rPr lang="en-US" dirty="0">
                <a:solidFill>
                  <a:srgbClr val="0E6199"/>
                </a:solidFill>
              </a:rPr>
              <a:t>PRAB 2022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4DD4D6-633B-E093-FD18-FA2A314E9E63}"/>
                  </a:ext>
                </a:extLst>
              </p:cNvPr>
              <p:cNvSpPr txBox="1"/>
              <p:nvPr/>
            </p:nvSpPr>
            <p:spPr>
              <a:xfrm>
                <a:off x="9251476" y="2533650"/>
                <a:ext cx="2505942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000" dirty="0"/>
                  <a:t>200:2 um rad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4DD4D6-633B-E093-FD18-FA2A314E9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476" y="2533650"/>
                <a:ext cx="2505942" cy="424283"/>
              </a:xfrm>
              <a:prstGeom prst="rect">
                <a:avLst/>
              </a:prstGeom>
              <a:blipFill>
                <a:blip r:embed="rId6"/>
                <a:stretch>
                  <a:fillRect t="-5882" r="-4040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D9A28ED6-8CE2-11DA-1D22-07925B0027D4}"/>
              </a:ext>
            </a:extLst>
          </p:cNvPr>
          <p:cNvSpPr txBox="1"/>
          <p:nvPr/>
        </p:nvSpPr>
        <p:spPr>
          <a:xfrm>
            <a:off x="2554684" y="6266984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9579B1-178F-03B8-C01F-FF5B9E69C355}"/>
              </a:ext>
            </a:extLst>
          </p:cNvPr>
          <p:cNvSpPr txBox="1"/>
          <p:nvPr/>
        </p:nvSpPr>
        <p:spPr>
          <a:xfrm>
            <a:off x="9770144" y="6266984"/>
            <a:ext cx="55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YAG</a:t>
            </a:r>
          </a:p>
        </p:txBody>
      </p:sp>
    </p:spTree>
    <p:extLst>
      <p:ext uri="{BB962C8B-B14F-4D97-AF65-F5344CB8AC3E}">
        <p14:creationId xmlns:p14="http://schemas.microsoft.com/office/powerpoint/2010/main" val="2129915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5451-D634-C975-D600-3F4F41CDE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676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E6199"/>
                </a:solidFill>
              </a:rPr>
              <a:t>First runs - Quad scan measurement</a:t>
            </a:r>
          </a:p>
        </p:txBody>
      </p:sp>
      <p:pic>
        <p:nvPicPr>
          <p:cNvPr id="6" name="Content Placeholder 5" descr="A graph of a curve&#10;&#10;Description automatically generated">
            <a:extLst>
              <a:ext uri="{FF2B5EF4-FFF2-40B4-BE49-F238E27FC236}">
                <a16:creationId xmlns:a16="http://schemas.microsoft.com/office/drawing/2014/main" id="{22B917A8-22A6-31F9-EA9B-2CCAC1DEC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27" y="3150488"/>
            <a:ext cx="3744473" cy="3370025"/>
          </a:xfrm>
        </p:spPr>
      </p:pic>
      <p:pic>
        <p:nvPicPr>
          <p:cNvPr id="8" name="Picture 7" descr="A graph of a curve&#10;&#10;Description automatically generated">
            <a:extLst>
              <a:ext uri="{FF2B5EF4-FFF2-40B4-BE49-F238E27FC236}">
                <a16:creationId xmlns:a16="http://schemas.microsoft.com/office/drawing/2014/main" id="{AF66CB42-1D3A-BBC7-C282-638F9D3E2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22850"/>
            <a:ext cx="3744473" cy="3370025"/>
          </a:xfrm>
          <a:prstGeom prst="rect">
            <a:avLst/>
          </a:prstGeom>
        </p:spPr>
      </p:pic>
      <p:pic>
        <p:nvPicPr>
          <p:cNvPr id="10" name="Picture 9" descr="A graph of a diagram&#10;&#10;Description automatically generated">
            <a:extLst>
              <a:ext uri="{FF2B5EF4-FFF2-40B4-BE49-F238E27FC236}">
                <a16:creationId xmlns:a16="http://schemas.microsoft.com/office/drawing/2014/main" id="{DA5DCBA6-4CFB-BD7B-86B5-449E69DE79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40262"/>
            <a:ext cx="7772400" cy="19431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8E19A6-9C63-FDF5-7952-EE2B6AF3764A}"/>
              </a:ext>
            </a:extLst>
          </p:cNvPr>
          <p:cNvCxnSpPr/>
          <p:nvPr/>
        </p:nvCxnSpPr>
        <p:spPr>
          <a:xfrm flipH="1">
            <a:off x="859651" y="1912370"/>
            <a:ext cx="6988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F5668E-8E29-8C16-9DE5-D76988E2DEAB}"/>
                  </a:ext>
                </a:extLst>
              </p:cNvPr>
              <p:cNvSpPr txBox="1"/>
              <p:nvPr/>
            </p:nvSpPr>
            <p:spPr>
              <a:xfrm>
                <a:off x="8382000" y="4582468"/>
                <a:ext cx="3721724" cy="8601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u="sng" dirty="0">
                    <a:latin typeface="Cambria Math" panose="02040503050406030204" pitchFamily="18" charset="0"/>
                  </a:rPr>
                  <a:t>Preliminary analysis</a:t>
                </a:r>
                <a:endParaRPr lang="en-US" sz="2400" b="0" u="sng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→335.25, 5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3F5668E-8E29-8C16-9DE5-D76988E2D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0" y="4582468"/>
                <a:ext cx="3721724" cy="860172"/>
              </a:xfrm>
              <a:prstGeom prst="rect">
                <a:avLst/>
              </a:prstGeom>
              <a:blipFill>
                <a:blip r:embed="rId5"/>
                <a:stretch>
                  <a:fillRect l="-2721" t="-4348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5ACEBDEC-B49D-89A1-C461-3CB2E620F53C}"/>
              </a:ext>
            </a:extLst>
          </p:cNvPr>
          <p:cNvSpPr/>
          <p:nvPr/>
        </p:nvSpPr>
        <p:spPr>
          <a:xfrm>
            <a:off x="5109519" y="1519243"/>
            <a:ext cx="296562" cy="786253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56FB173-DA5B-6038-740E-9E8F3505B640}"/>
              </a:ext>
            </a:extLst>
          </p:cNvPr>
          <p:cNvSpPr/>
          <p:nvPr/>
        </p:nvSpPr>
        <p:spPr>
          <a:xfrm>
            <a:off x="2260892" y="1444907"/>
            <a:ext cx="399112" cy="786233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14154-5214-915A-F8A3-CBD73E1F2D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256" t="11731" r="9373"/>
          <a:stretch/>
        </p:blipFill>
        <p:spPr>
          <a:xfrm>
            <a:off x="8665454" y="1597558"/>
            <a:ext cx="2820023" cy="226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3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351" y="2235566"/>
            <a:ext cx="7744028" cy="4646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663" y="26115"/>
            <a:ext cx="10515600" cy="1325563"/>
          </a:xfrm>
        </p:spPr>
        <p:txBody>
          <a:bodyPr/>
          <a:lstStyle/>
          <a:p>
            <a:r>
              <a:rPr lang="en-US" dirty="0"/>
              <a:t>Reverse : Run 1-2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663" y="1048777"/>
                <a:ext cx="10515600" cy="4351338"/>
              </a:xfrm>
            </p:spPr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Start from waist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228600" lvl="2">
                  <a:spcBef>
                    <a:spcPts val="1000"/>
                  </a:spcBef>
                </a:pPr>
                <a:r>
                  <a:rPr lang="en-US" b="0" dirty="0">
                    <a:latin typeface="Cambria Math" panose="02040503050406030204" pitchFamily="18" charset="0"/>
                  </a:rPr>
                  <a:t>Current Lattice (Changed D11 to 30 cm) : To make sure beta functions at quad are low</a:t>
                </a:r>
              </a:p>
              <a:p>
                <a:pPr marL="2286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(needed): 0.0092,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(needed): 0.0071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Constraints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39,300)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Optimizing quads and drift spacing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Small spot size at YAG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63" y="1048777"/>
                <a:ext cx="10515600" cy="4351338"/>
              </a:xfrm>
              <a:blipFill>
                <a:blip r:embed="rId3"/>
                <a:stretch>
                  <a:fillRect l="-522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9182987" y="5744798"/>
            <a:ext cx="89808" cy="430309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9010395" y="5400115"/>
            <a:ext cx="434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YAG</a:t>
            </a:r>
          </a:p>
        </p:txBody>
      </p:sp>
    </p:spTree>
    <p:extLst>
      <p:ext uri="{BB962C8B-B14F-4D97-AF65-F5344CB8AC3E}">
        <p14:creationId xmlns:p14="http://schemas.microsoft.com/office/powerpoint/2010/main" val="23905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23152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Reverse : Run 3 – Constraining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to 200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23152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</p:spPr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Start from waist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228600" lvl="2">
                  <a:spcBef>
                    <a:spcPts val="1000"/>
                  </a:spcBef>
                </a:pPr>
                <a:r>
                  <a:rPr lang="en-US" b="0" dirty="0">
                    <a:latin typeface="Cambria Math" panose="02040503050406030204" pitchFamily="18" charset="0"/>
                  </a:rPr>
                  <a:t>Current Lattice (Changed D11 to 30 cm) : To make sure beta functions at quad are low</a:t>
                </a:r>
              </a:p>
              <a:p>
                <a:pPr marL="2286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(needed): 0.0092,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(needed): 0.0071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Constraints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39,200)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Optimizing quads and drift spacing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Small spot size at YAG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  <a:blipFill>
                <a:blip r:embed="rId3"/>
                <a:stretch>
                  <a:fillRect l="-522" t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DEABE9EC-E565-9452-69B0-9D1348E46A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27" y="2608232"/>
            <a:ext cx="7082947" cy="424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00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152"/>
            <a:ext cx="10515600" cy="1325563"/>
          </a:xfrm>
        </p:spPr>
        <p:txBody>
          <a:bodyPr/>
          <a:lstStyle/>
          <a:p>
            <a:r>
              <a:rPr lang="en-US" dirty="0"/>
              <a:t>Reverse: Run 4 – Matching to initial Twiss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</p:spPr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Start from waist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228600" lvl="2">
                  <a:spcBef>
                    <a:spcPts val="1000"/>
                  </a:spcBef>
                </a:pPr>
                <a:r>
                  <a:rPr lang="en-US" b="0" dirty="0">
                    <a:latin typeface="Cambria Math" panose="02040503050406030204" pitchFamily="18" charset="0"/>
                  </a:rPr>
                  <a:t>Current Lattice (Changed D11 to 30 cm) : To make sure beta functions at quad are low</a:t>
                </a:r>
                <a:endParaRPr lang="en-US" dirty="0"/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Constraints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39,200)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Optimizing quads and drift spacing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Small spot size at YAG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Asymmetry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76B01394-CC51-82F7-CCE8-C3BC48ABED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333" y="2912994"/>
            <a:ext cx="6582806" cy="394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05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152"/>
            <a:ext cx="10515600" cy="1325563"/>
          </a:xfrm>
        </p:spPr>
        <p:txBody>
          <a:bodyPr/>
          <a:lstStyle/>
          <a:p>
            <a:r>
              <a:rPr lang="en-US" dirty="0"/>
              <a:t>Reverse:  Run 5 – Reverse matching to initial Twiss parameters but asymmetric spot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</p:spPr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b="0" dirty="0">
                    <a:latin typeface="Cambria Math" panose="02040503050406030204" pitchFamily="18" charset="0"/>
                  </a:rPr>
                  <a:t>Current Lattice (Changed D11 to 30 cm) : To make sure beta functions at quad are low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>
                    <a:latin typeface="Cambria Math" panose="02040503050406030204" pitchFamily="18" charset="0"/>
                  </a:rPr>
                  <a:t>Matched to Initial </a:t>
                </a:r>
                <a:r>
                  <a:rPr lang="en-US" dirty="0" err="1">
                    <a:latin typeface="Cambria Math" panose="02040503050406030204" pitchFamily="18" charset="0"/>
                  </a:rPr>
                  <a:t>twiss</a:t>
                </a:r>
                <a:r>
                  <a:rPr lang="en-US" dirty="0">
                    <a:latin typeface="Cambria Math" panose="02040503050406030204" pitchFamily="18" charset="0"/>
                  </a:rPr>
                  <a:t> parameters</a:t>
                </a:r>
                <a:endParaRPr lang="en-US" dirty="0"/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Constraints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39,200)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Optimizing quads and drift spacing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Small spot size at YAG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Asymmetry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  <a:blipFill>
                <a:blip r:embed="rId2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F1C8791-2FBA-53E9-7C94-67B3E6C0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770" y="2506662"/>
            <a:ext cx="725223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24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152"/>
            <a:ext cx="11353800" cy="1325563"/>
          </a:xfrm>
        </p:spPr>
        <p:txBody>
          <a:bodyPr/>
          <a:lstStyle/>
          <a:p>
            <a:r>
              <a:rPr lang="en-US" dirty="0"/>
              <a:t>Forward: Run 6 – Matching to plasma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</p:spPr>
            <p:txBody>
              <a:bodyPr/>
              <a:lstStyle/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Optimizing quads and drift spacing</a:t>
                </a:r>
              </a:p>
              <a:p>
                <a:pPr marL="685800" lvl="3">
                  <a:spcBef>
                    <a:spcPts val="1000"/>
                  </a:spcBef>
                </a:pPr>
                <a:r>
                  <a:rPr lang="en-US" dirty="0"/>
                  <a:t>Matched to plasma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>
                    <a:latin typeface="Cambria Math" panose="02040503050406030204" pitchFamily="18" charset="0"/>
                  </a:rPr>
                  <a:t>Starting from initial </a:t>
                </a:r>
                <a:r>
                  <a:rPr lang="en-US" dirty="0" err="1">
                    <a:latin typeface="Cambria Math" panose="02040503050406030204" pitchFamily="18" charset="0"/>
                  </a:rPr>
                  <a:t>twiss</a:t>
                </a:r>
                <a:r>
                  <a:rPr lang="en-US" dirty="0">
                    <a:latin typeface="Cambria Math" panose="02040503050406030204" pitchFamily="18" charset="0"/>
                  </a:rPr>
                  <a:t> parameters</a:t>
                </a:r>
                <a:endParaRPr lang="en-US" dirty="0"/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Constraints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39,200)</a:t>
                </a:r>
              </a:p>
              <a:p>
                <a:pPr marL="228600" lvl="2">
                  <a:spcBef>
                    <a:spcPts val="1000"/>
                  </a:spcBef>
                </a:pPr>
                <a:r>
                  <a:rPr lang="en-US" dirty="0"/>
                  <a:t>Plasma chamber is 30 cm from quad </a:t>
                </a:r>
                <a:r>
                  <a:rPr lang="en-US" dirty="0" smtClean="0"/>
                  <a:t>end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5266"/>
                <a:ext cx="10515600" cy="4351338"/>
              </a:xfrm>
              <a:blipFill>
                <a:blip r:embed="rId2"/>
                <a:stretch>
                  <a:fillRect l="-522" t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3971629-9F1F-E8A5-9D3C-C8FA60B62B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12"/>
          <a:stretch/>
        </p:blipFill>
        <p:spPr>
          <a:xfrm>
            <a:off x="5446642" y="2948878"/>
            <a:ext cx="6745357" cy="390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10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3BF0E-8459-C922-B896-BA9E9CD5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Emittances (3</a:t>
            </a:r>
            <a:r>
              <a:rPr lang="en-US" baseline="30000" dirty="0"/>
              <a:t>rd</a:t>
            </a:r>
            <a:r>
              <a:rPr lang="en-US" dirty="0"/>
              <a:t> order tracking)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51CA7C-A461-06E1-5625-AAAEA2EBC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194560"/>
            <a:ext cx="7772400" cy="4663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EC7821-A312-C358-3583-56978FCC31AC}"/>
              </a:ext>
            </a:extLst>
          </p:cNvPr>
          <p:cNvSpPr txBox="1"/>
          <p:nvPr/>
        </p:nvSpPr>
        <p:spPr>
          <a:xfrm>
            <a:off x="980661" y="1178897"/>
            <a:ext cx="4532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Energy spread : 33 keV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Increases with increase in energy spread</a:t>
            </a:r>
          </a:p>
        </p:txBody>
      </p:sp>
    </p:spTree>
    <p:extLst>
      <p:ext uri="{BB962C8B-B14F-4D97-AF65-F5344CB8AC3E}">
        <p14:creationId xmlns:p14="http://schemas.microsoft.com/office/powerpoint/2010/main" val="2024596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560129" cy="1325563"/>
          </a:xfrm>
        </p:spPr>
        <p:txBody>
          <a:bodyPr/>
          <a:lstStyle/>
          <a:p>
            <a:r>
              <a:rPr lang="en-US" dirty="0"/>
              <a:t>Forward: Run </a:t>
            </a:r>
            <a:r>
              <a:rPr lang="en-US" dirty="0" smtClean="0"/>
              <a:t>11 </a:t>
            </a:r>
            <a:r>
              <a:rPr lang="en-US" dirty="0"/>
              <a:t>– </a:t>
            </a:r>
            <a:r>
              <a:rPr lang="en-US" dirty="0" smtClean="0"/>
              <a:t>OPAL simulated beam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" b="3629"/>
          <a:stretch/>
        </p:blipFill>
        <p:spPr>
          <a:xfrm>
            <a:off x="4316705" y="2449286"/>
            <a:ext cx="7875295" cy="4408714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25186" y="1576388"/>
                <a:ext cx="4349292" cy="4763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lvl="2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Optimizing quads and drift spacing</a:t>
                </a:r>
              </a:p>
              <a:p>
                <a:pPr marL="971550" lvl="3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Matched to plasma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 smtClean="0"/>
              </a:p>
              <a:p>
                <a:pPr marL="971550" lvl="3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(needed): 0.0092,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(needed): 0.0071</a:t>
                </a:r>
              </a:p>
              <a:p>
                <a:pPr marL="971550" lvl="3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 smtClean="0"/>
                  <a:t>(current): </a:t>
                </a:r>
                <a:r>
                  <a:rPr lang="en-US" dirty="0"/>
                  <a:t>0.0092,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/>
                  <a:t>(current): 0.0056</a:t>
                </a:r>
                <a:endParaRPr lang="en-US" dirty="0"/>
              </a:p>
              <a:p>
                <a:pPr marL="971550" lvl="3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514350" lvl="2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Starting from initial </a:t>
                </a:r>
                <a:r>
                  <a:rPr lang="en-US" dirty="0" err="1">
                    <a:latin typeface="Cambria Math" panose="02040503050406030204" pitchFamily="18" charset="0"/>
                  </a:rPr>
                  <a:t>twiss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 smtClean="0">
                    <a:latin typeface="Cambria Math" panose="02040503050406030204" pitchFamily="18" charset="0"/>
                  </a:rPr>
                  <a:t>parameters</a:t>
                </a:r>
              </a:p>
              <a:p>
                <a:pPr marL="514350" lvl="2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514350" lvl="2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Plasma chamber is 35 cm from quad end</a:t>
                </a:r>
              </a:p>
              <a:p>
                <a:pPr marL="514350" lvl="2" indent="-285750"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86" y="1576388"/>
                <a:ext cx="4349292" cy="4763099"/>
              </a:xfrm>
              <a:prstGeom prst="rect">
                <a:avLst/>
              </a:prstGeom>
              <a:blipFill>
                <a:blip r:embed="rId3"/>
                <a:stretch>
                  <a:fillRect t="-768" r="-1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335" y="0"/>
            <a:ext cx="2655665" cy="2426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11" y="0"/>
            <a:ext cx="2720232" cy="244854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9013372" y="2178824"/>
            <a:ext cx="685800" cy="1518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330953" y="2178824"/>
            <a:ext cx="50061" cy="1584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254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3BF0E-8459-C922-B896-BA9E9CD5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Run 11 : Emittances </a:t>
            </a:r>
            <a:r>
              <a:rPr lang="en-US" dirty="0"/>
              <a:t>(3</a:t>
            </a:r>
            <a:r>
              <a:rPr lang="en-US" baseline="30000" dirty="0"/>
              <a:t>rd</a:t>
            </a:r>
            <a:r>
              <a:rPr lang="en-US" dirty="0"/>
              <a:t> order tracking)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EC7821-A312-C358-3583-56978FCC31AC}"/>
              </a:ext>
            </a:extLst>
          </p:cNvPr>
          <p:cNvSpPr txBox="1"/>
          <p:nvPr/>
        </p:nvSpPr>
        <p:spPr>
          <a:xfrm>
            <a:off x="980661" y="1178897"/>
            <a:ext cx="4532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Energy spread : 33 keV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Increases with increase in energy </a:t>
            </a:r>
            <a:r>
              <a:rPr lang="en-US" sz="2000" dirty="0" smtClean="0"/>
              <a:t>spread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307" y="1996984"/>
            <a:ext cx="8101693" cy="486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77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12973</TotalTime>
  <Words>634</Words>
  <Application>Microsoft Office PowerPoint</Application>
  <PresentationFormat>Widescreen</PresentationFormat>
  <Paragraphs>188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Elegant optimization</vt:lpstr>
      <vt:lpstr>Reverse : Run 1-2</vt:lpstr>
      <vt:lpstr>Reverse : Run 3 – Constraining β_y to 200</vt:lpstr>
      <vt:lpstr>Reverse: Run 4 – Matching to initial Twiss parameters</vt:lpstr>
      <vt:lpstr>Reverse:  Run 5 – Reverse matching to initial Twiss parameters but asymmetric spot size</vt:lpstr>
      <vt:lpstr>Forward: Run 6 – Matching to plasma parameters</vt:lpstr>
      <vt:lpstr>Emittances (3rd order tracking)</vt:lpstr>
      <vt:lpstr>Forward: Run 11 – OPAL simulated beam</vt:lpstr>
      <vt:lpstr>Run 11 : Emittances (3rd order tracking)</vt:lpstr>
      <vt:lpstr>PowerPoint Presentation</vt:lpstr>
      <vt:lpstr>Apertures</vt:lpstr>
      <vt:lpstr>Molflow</vt:lpstr>
      <vt:lpstr>Molflow</vt:lpstr>
      <vt:lpstr>Scattering (Be window)</vt:lpstr>
      <vt:lpstr>Flat beam experiment</vt:lpstr>
      <vt:lpstr>First runs - Magnetized beam (L)</vt:lpstr>
      <vt:lpstr>First runs - Round-to-Flat beam transformation</vt:lpstr>
      <vt:lpstr>First runs - Quad scan measurement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Elegant optimization</dc:title>
  <dc:creator>Pratik Manwani</dc:creator>
  <cp:lastModifiedBy>Pratik Manwani</cp:lastModifiedBy>
  <cp:revision>38</cp:revision>
  <dcterms:created xsi:type="dcterms:W3CDTF">2024-08-14T22:13:24Z</dcterms:created>
  <dcterms:modified xsi:type="dcterms:W3CDTF">2024-08-23T23:37:32Z</dcterms:modified>
</cp:coreProperties>
</file>